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62" r:id="rId5"/>
    <p:sldId id="259" r:id="rId6"/>
    <p:sldId id="261" r:id="rId7"/>
    <p:sldId id="264" r:id="rId8"/>
    <p:sldId id="265" r:id="rId9"/>
    <p:sldId id="260" r:id="rId10"/>
    <p:sldId id="263" r:id="rId11"/>
    <p:sldId id="266" r:id="rId12"/>
    <p:sldId id="267" r:id="rId13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howGuides="1">
      <p:cViewPr varScale="1">
        <p:scale>
          <a:sx n="85" d="100"/>
          <a:sy n="85" d="100"/>
        </p:scale>
        <p:origin x="-72" y="-3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2B28EAA-B7BF-4996-BAA9-738212F417F0}" type="datetimeFigureOut">
              <a:rPr lang="it-IT" smtClean="0"/>
              <a:pPr/>
              <a:t>24/06/2009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8CA3A3-70A3-4F4A-87A1-9527B2D6AEF8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>
    <p:fade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2857496"/>
            <a:ext cx="9144000" cy="2646878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it-IT" sz="16600" b="1" dirty="0" smtClean="0">
                <a:ln/>
                <a:solidFill>
                  <a:schemeClr val="accent3"/>
                </a:solidFill>
                <a:effectLst>
                  <a:reflection blurRad="6350" stA="60000" endA="900" endPos="58000" dir="5400000" sy="-100000" algn="bl" rotWithShape="0"/>
                </a:effectLst>
                <a:latin typeface="Book Jacket" pitchFamily="2" charset="0"/>
              </a:rPr>
              <a:t>OREMUS</a:t>
            </a:r>
            <a:endParaRPr lang="it-IT" b="1" dirty="0">
              <a:ln/>
              <a:solidFill>
                <a:schemeClr val="accent3"/>
              </a:solidFill>
              <a:effectLst>
                <a:reflection blurRad="6350" stA="60000" endA="900" endPos="58000" dir="5400000" sy="-100000" algn="bl" rotWithShape="0"/>
              </a:effectLst>
              <a:latin typeface="Book Jacket" pitchFamily="2" charset="0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500166" y="285728"/>
            <a:ext cx="735811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t-IT" sz="2000" dirty="0" smtClean="0"/>
              <a:t>SANTUARIO DEL DIVINO AMORE – ROMA – 29 GIUGNO 2009</a:t>
            </a:r>
          </a:p>
          <a:p>
            <a:pPr algn="r"/>
            <a:r>
              <a:rPr lang="it-IT" sz="2000" dirty="0" smtClean="0"/>
              <a:t>Santi Pietro e Paolo,  Apostoli </a:t>
            </a:r>
            <a:endParaRPr lang="it-IT" sz="200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http://www.marcosanti.it/Reportage/Africa_ph/Namibia/Namibia_mani_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71736" y="1643050"/>
            <a:ext cx="3619492" cy="2388865"/>
          </a:xfrm>
          <a:prstGeom prst="rect">
            <a:avLst/>
          </a:prstGeom>
          <a:noFill/>
        </p:spPr>
      </p:pic>
      <p:pic>
        <p:nvPicPr>
          <p:cNvPr id="21508" name="Picture 4" descr="http://www.aimcb.it/e107_images/generic/mano_nella_man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643570" y="4143380"/>
            <a:ext cx="3095620" cy="2321715"/>
          </a:xfrm>
          <a:prstGeom prst="rect">
            <a:avLst/>
          </a:prstGeom>
          <a:noFill/>
        </p:spPr>
      </p:pic>
      <p:pic>
        <p:nvPicPr>
          <p:cNvPr id="5" name="Immagine 4" descr="zefa-99999375424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12" y="428604"/>
            <a:ext cx="2470564" cy="3571900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500034" y="357166"/>
            <a:ext cx="821537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/>
              <a:t>Quand'ebbero </a:t>
            </a:r>
            <a:r>
              <a:rPr lang="it-IT" sz="2000" i="1" dirty="0"/>
              <a:t>mangiato, Gesù disse a Simon Pietro: </a:t>
            </a:r>
            <a:r>
              <a:rPr lang="it-IT" sz="2000" b="1" i="1" dirty="0"/>
              <a:t>«Simone di Giovanni, mi vuoi bene tu più di costoro?»</a:t>
            </a:r>
            <a:r>
              <a:rPr lang="it-IT" sz="2000" i="1" dirty="0"/>
              <a:t>. Gli rispose: «Certo, Signore, tu lo sai che ti voglio bene». Gli disse: «Pasci i miei agnelli». </a:t>
            </a:r>
            <a:r>
              <a:rPr lang="it-IT" sz="2000" i="1" dirty="0" smtClean="0"/>
              <a:t>Gli </a:t>
            </a:r>
            <a:r>
              <a:rPr lang="it-IT" sz="2000" i="1" dirty="0"/>
              <a:t>disse di nuovo: </a:t>
            </a:r>
            <a:r>
              <a:rPr lang="it-IT" sz="2000" b="1" i="1" dirty="0"/>
              <a:t>«Simone di Giovanni, mi vuoi bene?»</a:t>
            </a:r>
            <a:r>
              <a:rPr lang="it-IT" sz="2000" i="1" dirty="0"/>
              <a:t>. Gli rispose: «Certo, Signore, tu lo sai che ti voglio bene». Gli disse: «Pasci le mie pecorelle». </a:t>
            </a:r>
            <a:r>
              <a:rPr lang="it-IT" sz="2000" i="1" dirty="0" smtClean="0"/>
              <a:t>Gli </a:t>
            </a:r>
            <a:r>
              <a:rPr lang="it-IT" sz="2000" i="1" dirty="0"/>
              <a:t>disse per la terza volta: </a:t>
            </a:r>
            <a:r>
              <a:rPr lang="it-IT" sz="2000" b="1" i="1" dirty="0"/>
              <a:t>«Simone di Giovanni, mi vuoi bene?»</a:t>
            </a:r>
            <a:r>
              <a:rPr lang="it-IT" sz="2000" i="1" dirty="0"/>
              <a:t>. Pietro rimase addolorato che per la terza volta gli dicesse: Mi vuoi bene?, e gli disse: «Signore, tu sai tutto; tu sai che ti voglio bene». Gli rispose Gesù: «</a:t>
            </a:r>
            <a:r>
              <a:rPr lang="it-IT" sz="2000" b="1" i="1" dirty="0"/>
              <a:t>Pasci le mie pecorelle</a:t>
            </a:r>
            <a:r>
              <a:rPr lang="it-IT" sz="2000" i="1" dirty="0"/>
              <a:t>. </a:t>
            </a:r>
            <a:r>
              <a:rPr lang="it-IT" sz="2000" i="1" dirty="0" smtClean="0"/>
              <a:t>In </a:t>
            </a:r>
            <a:r>
              <a:rPr lang="it-IT" sz="2000" i="1" dirty="0"/>
              <a:t>verità, in verità ti dico: quando eri più giovane ti cingevi la veste da solo, e andavi dove volevi; ma quando sarai vecchio tenderai le tue mani, e un altro ti cingerà la veste e ti porterà dove tu non vuoi». </a:t>
            </a:r>
            <a:r>
              <a:rPr lang="it-IT" sz="2000" i="1" dirty="0" smtClean="0"/>
              <a:t>Questo </a:t>
            </a:r>
            <a:r>
              <a:rPr lang="it-IT" sz="2000" i="1" dirty="0"/>
              <a:t>gli disse per indicare con quale morte egli avrebbe glorificato Dio. E detto questo aggiunse: «</a:t>
            </a:r>
            <a:r>
              <a:rPr lang="it-IT" sz="2000" b="1" i="1" dirty="0" err="1"/>
              <a:t>Seguimi</a:t>
            </a:r>
            <a:r>
              <a:rPr lang="it-IT" sz="2000" i="1" dirty="0" smtClean="0"/>
              <a:t>». </a:t>
            </a:r>
            <a:r>
              <a:rPr lang="it-IT" sz="1600" i="1" dirty="0" smtClean="0"/>
              <a:t>Giovanni 21, 15-19</a:t>
            </a:r>
            <a:endParaRPr lang="it-IT" i="1" dirty="0" smtClean="0"/>
          </a:p>
        </p:txBody>
      </p:sp>
      <p:pic>
        <p:nvPicPr>
          <p:cNvPr id="24578" name="Picture 2" descr="foto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4282676"/>
            <a:ext cx="1785950" cy="2151447"/>
          </a:xfrm>
          <a:prstGeom prst="rect">
            <a:avLst/>
          </a:prstGeom>
          <a:noFill/>
        </p:spPr>
      </p:pic>
      <p:pic>
        <p:nvPicPr>
          <p:cNvPr id="24580" name="Picture 4" descr="http://www.centroaletti.com/foto/foto_temi/01_agnell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14942" y="5286388"/>
            <a:ext cx="1428750" cy="1143001"/>
          </a:xfrm>
          <a:prstGeom prst="rect">
            <a:avLst/>
          </a:prstGeom>
          <a:noFill/>
        </p:spPr>
      </p:pic>
      <p:pic>
        <p:nvPicPr>
          <p:cNvPr id="24582" name="Picture 6" descr="http://www.centroaletti.com/foto/foto_opere/italia/62_ReggioCalabria-Visitandine/03.jpg"/>
          <p:cNvPicPr>
            <a:picLocks noChangeAspect="1" noChangeArrowheads="1"/>
          </p:cNvPicPr>
          <p:nvPr/>
        </p:nvPicPr>
        <p:blipFill>
          <a:blip r:embed="rId4"/>
          <a:srcRect l="27197" t="60178" r="32007" b="5274"/>
          <a:stretch>
            <a:fillRect/>
          </a:stretch>
        </p:blipFill>
        <p:spPr bwMode="auto">
          <a:xfrm>
            <a:off x="6786578" y="4214818"/>
            <a:ext cx="1928826" cy="221457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5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7000"/>
                            </p:stCondLst>
                            <p:childTnLst>
                              <p:par>
                                <p:cTn id="1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http://www.centroaletti.com/foto/foto_opere/italia/66_Supersano/0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14876" y="464323"/>
            <a:ext cx="3970550" cy="5929354"/>
          </a:xfrm>
          <a:prstGeom prst="rect">
            <a:avLst/>
          </a:prstGeom>
          <a:noFill/>
        </p:spPr>
      </p:pic>
      <p:sp>
        <p:nvSpPr>
          <p:cNvPr id="3" name="CasellaDiTesto 2"/>
          <p:cNvSpPr txBox="1"/>
          <p:nvPr/>
        </p:nvSpPr>
        <p:spPr>
          <a:xfrm>
            <a:off x="0" y="3714752"/>
            <a:ext cx="9144000" cy="156966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r>
              <a:rPr lang="it-IT" sz="9600" b="1" dirty="0" smtClean="0">
                <a:ln/>
                <a:solidFill>
                  <a:schemeClr val="accent3"/>
                </a:solidFill>
                <a:effectLst>
                  <a:reflection blurRad="6350" stA="60000" endA="900" endPos="58000" dir="5400000" sy="-100000" algn="bl" rotWithShape="0"/>
                </a:effectLst>
                <a:latin typeface="Book Jacket" pitchFamily="2" charset="0"/>
              </a:rPr>
              <a:t>OREMUS</a:t>
            </a:r>
            <a:endParaRPr lang="it-IT" b="1" dirty="0">
              <a:ln/>
              <a:solidFill>
                <a:schemeClr val="accent3"/>
              </a:solidFill>
              <a:effectLst>
                <a:reflection blurRad="6350" stA="60000" endA="900" endPos="58000" dir="5400000" sy="-100000" algn="bl" rotWithShape="0"/>
              </a:effectLst>
              <a:latin typeface="Book Jacket" pitchFamily="2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bdl-kreuz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58" y="3714752"/>
            <a:ext cx="2428892" cy="2428892"/>
          </a:xfrm>
          <a:prstGeom prst="rect">
            <a:avLst/>
          </a:prstGeom>
        </p:spPr>
      </p:pic>
      <p:sp>
        <p:nvSpPr>
          <p:cNvPr id="8" name="CasellaDiTesto 7"/>
          <p:cNvSpPr txBox="1"/>
          <p:nvPr/>
        </p:nvSpPr>
        <p:spPr>
          <a:xfrm>
            <a:off x="2857488" y="571480"/>
            <a:ext cx="6143636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Prendiamoci un tempo per riflettere.</a:t>
            </a:r>
          </a:p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</a:t>
            </a:r>
            <a:r>
              <a:rPr lang="it-IT" sz="2400" i="1" dirty="0" smtClean="0"/>
              <a:t>Entriamo nello spazio e nel tempo del “mistero”, nel mistero di Dio e nel mistero dell’Uomo</a:t>
            </a:r>
          </a:p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Facciamo la fatica della preghiera</a:t>
            </a:r>
          </a:p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</a:t>
            </a:r>
            <a:r>
              <a:rPr lang="it-IT" sz="2400" i="1" dirty="0" smtClean="0"/>
              <a:t>Lasciamoci prendere dal “silenzio”</a:t>
            </a:r>
          </a:p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Abbandoniamoci alla “corsa” della Parola</a:t>
            </a:r>
          </a:p>
          <a:p>
            <a:pPr marL="266700" indent="-266700">
              <a:buClr>
                <a:schemeClr val="accent3">
                  <a:lumMod val="50000"/>
                </a:schemeClr>
              </a:buClr>
              <a:buSzPct val="110000"/>
              <a:buFont typeface="Wingdings" pitchFamily="2" charset="2"/>
              <a:buChar char="§"/>
            </a:pPr>
            <a:r>
              <a:rPr lang="it-IT" sz="2400" dirty="0" smtClean="0"/>
              <a:t> </a:t>
            </a:r>
            <a:r>
              <a:rPr lang="it-IT" sz="2400" i="1" dirty="0" smtClean="0"/>
              <a:t>Guardiamo con gioia alla meta della nostra Speranza</a:t>
            </a:r>
          </a:p>
          <a:p>
            <a:endParaRPr lang="it-IT" sz="2400" dirty="0"/>
          </a:p>
          <a:p>
            <a:r>
              <a:rPr lang="it-IT" sz="2400" b="1" dirty="0" smtClean="0">
                <a:solidFill>
                  <a:schemeClr val="accent3">
                    <a:lumMod val="50000"/>
                  </a:schemeClr>
                </a:solidFill>
              </a:rPr>
              <a:t>… </a:t>
            </a:r>
            <a:r>
              <a:rPr lang="it-IT" sz="4400" b="1" dirty="0" smtClean="0">
                <a:solidFill>
                  <a:schemeClr val="accent3">
                    <a:lumMod val="50000"/>
                  </a:schemeClr>
                </a:solidFill>
              </a:rPr>
              <a:t>nel nome del Padre</a:t>
            </a:r>
          </a:p>
          <a:p>
            <a:r>
              <a:rPr lang="it-IT" sz="4400" b="1" dirty="0" smtClean="0">
                <a:solidFill>
                  <a:schemeClr val="accent3">
                    <a:lumMod val="50000"/>
                  </a:schemeClr>
                </a:solidFill>
              </a:rPr>
              <a:t>e del Figlio</a:t>
            </a:r>
          </a:p>
          <a:p>
            <a:r>
              <a:rPr lang="it-IT" sz="4400" b="1" dirty="0" smtClean="0">
                <a:solidFill>
                  <a:schemeClr val="accent3">
                    <a:lumMod val="50000"/>
                  </a:schemeClr>
                </a:solidFill>
              </a:rPr>
              <a:t>e dello Spirito Santo.</a:t>
            </a:r>
            <a:endParaRPr lang="it-IT" sz="44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92877" y="2428868"/>
            <a:ext cx="8358246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/>
              <a:t>“Per il resto, fratelli, pregate per noi, perché la Parola del Signore </a:t>
            </a:r>
            <a:r>
              <a:rPr lang="it-IT" sz="2400" b="1" i="1" dirty="0" smtClean="0"/>
              <a:t>corra</a:t>
            </a:r>
            <a:r>
              <a:rPr lang="it-IT" sz="2400" i="1" dirty="0" smtClean="0"/>
              <a:t> e sia glorificata, come anche è presso di voi”  </a:t>
            </a:r>
            <a:r>
              <a:rPr lang="it-IT" sz="1600" dirty="0" smtClean="0"/>
              <a:t>2Ts 3,1</a:t>
            </a:r>
            <a:endParaRPr lang="it-IT" sz="2400" dirty="0" smtClean="0"/>
          </a:p>
          <a:p>
            <a:endParaRPr lang="it-IT" sz="2400" dirty="0" smtClean="0"/>
          </a:p>
          <a:p>
            <a:r>
              <a:rPr lang="it-IT" sz="2400" i="1" dirty="0" smtClean="0"/>
              <a:t>“È </a:t>
            </a:r>
            <a:r>
              <a:rPr lang="it-IT" sz="2400" i="1" dirty="0"/>
              <a:t>Dio infatti che suscita in voi il volere e l'operare secondo i suoi benevoli </a:t>
            </a:r>
            <a:r>
              <a:rPr lang="it-IT" sz="2400" i="1" dirty="0" smtClean="0"/>
              <a:t>disegni. Fate </a:t>
            </a:r>
            <a:r>
              <a:rPr lang="it-IT" sz="2400" i="1" dirty="0"/>
              <a:t>tutto senza mormorazioni e senza critiche</a:t>
            </a:r>
            <a:r>
              <a:rPr lang="it-IT" sz="2400" i="1" dirty="0" smtClean="0"/>
              <a:t>, </a:t>
            </a:r>
            <a:r>
              <a:rPr lang="it-IT" sz="2400" i="1" dirty="0"/>
              <a:t>perché siate irreprensibili e semplici, figli di Dio immacolati in mezzo a una generazione perversa e degenere, nella quale dovete splendere come astri nel mondo</a:t>
            </a:r>
            <a:r>
              <a:rPr lang="it-IT" sz="2400" i="1" dirty="0" smtClean="0"/>
              <a:t>, </a:t>
            </a:r>
            <a:r>
              <a:rPr lang="it-IT" sz="2400" i="1" dirty="0"/>
              <a:t>tenendo alta la parola di vita. Allora nel giorno di Cristo, io potrò vantarmi di non aver </a:t>
            </a:r>
            <a:r>
              <a:rPr lang="it-IT" sz="2400" b="1" i="1" dirty="0"/>
              <a:t>corso</a:t>
            </a:r>
            <a:r>
              <a:rPr lang="it-IT" sz="2400" i="1" dirty="0"/>
              <a:t> invano né invano </a:t>
            </a:r>
            <a:r>
              <a:rPr lang="it-IT" sz="2400" i="1" dirty="0" smtClean="0"/>
              <a:t>faticato” </a:t>
            </a:r>
            <a:r>
              <a:rPr lang="it-IT" dirty="0" smtClean="0"/>
              <a:t>Fil 2,13 -16</a:t>
            </a:r>
            <a:endParaRPr lang="it-IT" sz="2400" dirty="0"/>
          </a:p>
        </p:txBody>
      </p:sp>
      <p:pic>
        <p:nvPicPr>
          <p:cNvPr id="1028" name="Picture 4" descr="http://lh6.ggpht.com/podismobrianza/SMbL2WZCTBI/AAAAAAAAAFw/ZCFSexfsxbc/s400/correre.jpg"/>
          <p:cNvPicPr>
            <a:picLocks noChangeAspect="1" noChangeArrowheads="1"/>
          </p:cNvPicPr>
          <p:nvPr/>
        </p:nvPicPr>
        <p:blipFill>
          <a:blip r:embed="rId2"/>
          <a:srcRect b="26414"/>
          <a:stretch>
            <a:fillRect/>
          </a:stretch>
        </p:blipFill>
        <p:spPr bwMode="auto">
          <a:xfrm>
            <a:off x="214282" y="214290"/>
            <a:ext cx="3810000" cy="185738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://fire.rettorato.unito.it/blog/?area=Gallery&amp;action=ReadForm&amp;id=2124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2401269"/>
            <a:ext cx="3500462" cy="2499330"/>
          </a:xfrm>
          <a:prstGeom prst="rect">
            <a:avLst/>
          </a:prstGeom>
          <a:noFill/>
        </p:spPr>
      </p:pic>
      <p:pic>
        <p:nvPicPr>
          <p:cNvPr id="18436" name="Picture 4" descr="http://www.ilgazzettino.it/MsgrNews/HIGH/20090525_abu.jpg"/>
          <p:cNvPicPr>
            <a:picLocks noChangeAspect="1" noChangeArrowheads="1"/>
          </p:cNvPicPr>
          <p:nvPr/>
        </p:nvPicPr>
        <p:blipFill>
          <a:blip r:embed="rId3"/>
          <a:srcRect l="19500" r="31000"/>
          <a:stretch>
            <a:fillRect/>
          </a:stretch>
        </p:blipFill>
        <p:spPr bwMode="auto">
          <a:xfrm>
            <a:off x="6215074" y="2000245"/>
            <a:ext cx="2500330" cy="2857510"/>
          </a:xfrm>
          <a:prstGeom prst="rect">
            <a:avLst/>
          </a:prstGeom>
          <a:noFill/>
        </p:spPr>
      </p:pic>
      <p:pic>
        <p:nvPicPr>
          <p:cNvPr id="18438" name="Picture 6" descr="http://www.giornalelibero.com/public/zingari%20sgomberati.jpg"/>
          <p:cNvPicPr>
            <a:picLocks noChangeAspect="1" noChangeArrowheads="1"/>
          </p:cNvPicPr>
          <p:nvPr/>
        </p:nvPicPr>
        <p:blipFill>
          <a:blip r:embed="rId4"/>
          <a:srcRect t="33871" b="15322"/>
          <a:stretch>
            <a:fillRect/>
          </a:stretch>
        </p:blipFill>
        <p:spPr bwMode="auto">
          <a:xfrm>
            <a:off x="4786314" y="4929198"/>
            <a:ext cx="3933825" cy="1500198"/>
          </a:xfrm>
          <a:prstGeom prst="rect">
            <a:avLst/>
          </a:prstGeom>
          <a:noFill/>
        </p:spPr>
      </p:pic>
      <p:pic>
        <p:nvPicPr>
          <p:cNvPr id="18440" name="Picture 8" descr="http://www.pazzaidea.it/files/Test%20Ide%20Sevice_Files/Foto/113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143768" y="428604"/>
            <a:ext cx="1533529" cy="1288165"/>
          </a:xfrm>
          <a:prstGeom prst="rect">
            <a:avLst/>
          </a:prstGeom>
          <a:noFill/>
        </p:spPr>
      </p:pic>
      <p:pic>
        <p:nvPicPr>
          <p:cNvPr id="18442" name="Picture 10" descr="Una scia - Foto Tag: scia, mare, viaggi, nave"/>
          <p:cNvPicPr>
            <a:picLocks noChangeAspect="1" noChangeArrowheads="1"/>
          </p:cNvPicPr>
          <p:nvPr/>
        </p:nvPicPr>
        <p:blipFill>
          <a:blip r:embed="rId6"/>
          <a:srcRect t="49511"/>
          <a:stretch>
            <a:fillRect/>
          </a:stretch>
        </p:blipFill>
        <p:spPr bwMode="auto">
          <a:xfrm>
            <a:off x="3500430" y="428604"/>
            <a:ext cx="3571900" cy="1271709"/>
          </a:xfrm>
          <a:prstGeom prst="rect">
            <a:avLst/>
          </a:prstGeom>
          <a:noFill/>
        </p:spPr>
      </p:pic>
      <p:pic>
        <p:nvPicPr>
          <p:cNvPr id="18444" name="Picture 12" descr="http://freeadmission.weebly.com/uploads/1/5/3/1/1531595/9477185.jpg?294x350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417674" y="2000240"/>
            <a:ext cx="1740230" cy="207170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3786182" y="2571744"/>
            <a:ext cx="507209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i="1" dirty="0" smtClean="0"/>
              <a:t>“Ho combattuto la buona battaglia, ho portato a compimento la </a:t>
            </a:r>
            <a:r>
              <a:rPr lang="it-IT" sz="2400" b="1" i="1" dirty="0" smtClean="0"/>
              <a:t>corsa</a:t>
            </a:r>
            <a:r>
              <a:rPr lang="it-IT" sz="2400" i="1" dirty="0" smtClean="0"/>
              <a:t>, ho conservato la fede” </a:t>
            </a:r>
            <a:r>
              <a:rPr lang="it-IT" sz="1600" dirty="0" smtClean="0"/>
              <a:t>2Tm 4,7</a:t>
            </a:r>
            <a:endParaRPr lang="it-IT" sz="2400" dirty="0" smtClean="0"/>
          </a:p>
          <a:p>
            <a:endParaRPr lang="it-IT" sz="2400" dirty="0"/>
          </a:p>
          <a:p>
            <a:r>
              <a:rPr lang="it-IT" sz="2400" i="1" dirty="0" smtClean="0"/>
              <a:t>“Non ritengo tuttavia la mia vita meritevole di nulla, purché conduca a termine la mia </a:t>
            </a:r>
            <a:r>
              <a:rPr lang="it-IT" sz="2400" b="1" i="1" dirty="0" smtClean="0"/>
              <a:t>corsa</a:t>
            </a:r>
            <a:r>
              <a:rPr lang="it-IT" sz="2400" i="1" dirty="0" smtClean="0"/>
              <a:t> e il servizio che mi fu affidato dal Signore Gesù, di rendere testimonianza al messaggio della grazia di Dio” </a:t>
            </a:r>
            <a:r>
              <a:rPr lang="it-IT" sz="1600" dirty="0" smtClean="0"/>
              <a:t>At 20,24</a:t>
            </a:r>
            <a:endParaRPr lang="it-IT" sz="2400" dirty="0"/>
          </a:p>
        </p:txBody>
      </p:sp>
      <p:pic>
        <p:nvPicPr>
          <p:cNvPr id="5" name="Immagine 4" descr="04.jpg"/>
          <p:cNvPicPr>
            <a:picLocks noChangeAspect="1"/>
          </p:cNvPicPr>
          <p:nvPr/>
        </p:nvPicPr>
        <p:blipFill>
          <a:blip r:embed="rId2"/>
          <a:srcRect l="17442"/>
          <a:stretch>
            <a:fillRect/>
          </a:stretch>
        </p:blipFill>
        <p:spPr>
          <a:xfrm>
            <a:off x="214282" y="285728"/>
            <a:ext cx="3381370" cy="5286375"/>
          </a:xfrm>
          <a:prstGeom prst="rect">
            <a:avLst/>
          </a:prstGeom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Da Unisys un portale telematico in aiuto all’integrazione degli immigrati in Europ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396350" y="2357431"/>
            <a:ext cx="3319023" cy="2500330"/>
          </a:xfrm>
          <a:prstGeom prst="rect">
            <a:avLst/>
          </a:prstGeom>
          <a:noFill/>
        </p:spPr>
      </p:pic>
      <p:pic>
        <p:nvPicPr>
          <p:cNvPr id="20484" name="Picture 4" descr="http://www.venetoinfo.it/images/stories/images/attualita/lavoratori%20sospesi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285853" y="2357430"/>
            <a:ext cx="4000527" cy="250033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00364" y="357166"/>
            <a:ext cx="5750758" cy="57554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300" i="1" dirty="0" smtClean="0"/>
              <a:t>Salì </a:t>
            </a:r>
            <a:r>
              <a:rPr lang="it-IT" sz="2300" i="1" dirty="0"/>
              <a:t>in una barca, che era di Simone, e lo pregò di scostarsi un poco da terra. Sedutosi, si mise ad ammaestrare le folle dalla </a:t>
            </a:r>
            <a:r>
              <a:rPr lang="it-IT" sz="2300" i="1" dirty="0" smtClean="0"/>
              <a:t>barca. Quando </a:t>
            </a:r>
            <a:r>
              <a:rPr lang="it-IT" sz="2300" i="1" dirty="0"/>
              <a:t>ebbe finito di parlare, disse a Simone: «</a:t>
            </a:r>
            <a:r>
              <a:rPr lang="it-IT" sz="2300" b="1" i="1" dirty="0"/>
              <a:t>Prendi il largo </a:t>
            </a:r>
            <a:r>
              <a:rPr lang="it-IT" sz="2300" i="1" dirty="0"/>
              <a:t>e calate le reti per la pesca</a:t>
            </a:r>
            <a:r>
              <a:rPr lang="it-IT" sz="2300" i="1" dirty="0" smtClean="0"/>
              <a:t>». Simone </a:t>
            </a:r>
            <a:r>
              <a:rPr lang="it-IT" sz="2300" i="1" dirty="0"/>
              <a:t>rispose: «Maestro, abbiamo faticato tutta la notte e non abbiamo preso nulla; ma </a:t>
            </a:r>
            <a:r>
              <a:rPr lang="it-IT" sz="2300" b="1" i="1" dirty="0"/>
              <a:t>sulla tua parola </a:t>
            </a:r>
            <a:r>
              <a:rPr lang="it-IT" sz="2300" i="1" dirty="0"/>
              <a:t>getterò le reti</a:t>
            </a:r>
            <a:r>
              <a:rPr lang="it-IT" sz="2300" i="1" dirty="0" smtClean="0"/>
              <a:t>». E </a:t>
            </a:r>
            <a:r>
              <a:rPr lang="it-IT" sz="2300" i="1" dirty="0"/>
              <a:t>avendolo fatto, presero una quantità enorme di pesci e le reti si </a:t>
            </a:r>
            <a:r>
              <a:rPr lang="it-IT" sz="2300" i="1" dirty="0" smtClean="0"/>
              <a:t>rompevano. Allora </a:t>
            </a:r>
            <a:r>
              <a:rPr lang="it-IT" sz="2300" i="1" dirty="0"/>
              <a:t>fecero cenno ai compagni dell'altra barca, che venissero ad aiutarli. Essi vennero e riempirono tutte e due le barche al punto che quasi </a:t>
            </a:r>
            <a:r>
              <a:rPr lang="it-IT" sz="2300" i="1" dirty="0" smtClean="0"/>
              <a:t>affondavano. Al </a:t>
            </a:r>
            <a:r>
              <a:rPr lang="it-IT" sz="2300" i="1" dirty="0"/>
              <a:t>veder questo, Simon Pietro si gettò alle ginocchia di Gesù, dicendo: «Signore, allontanati da me che sono un peccatore</a:t>
            </a:r>
            <a:r>
              <a:rPr lang="it-IT" sz="2300" i="1" dirty="0" smtClean="0"/>
              <a:t>». </a:t>
            </a:r>
            <a:r>
              <a:rPr lang="it-IT" dirty="0" smtClean="0"/>
              <a:t>Luca 5,3-8</a:t>
            </a:r>
            <a:endParaRPr lang="it-IT" dirty="0"/>
          </a:p>
        </p:txBody>
      </p:sp>
      <p:pic>
        <p:nvPicPr>
          <p:cNvPr id="22530" name="Picture 2" descr="foto"/>
          <p:cNvPicPr>
            <a:picLocks noChangeAspect="1" noChangeArrowheads="1"/>
          </p:cNvPicPr>
          <p:nvPr/>
        </p:nvPicPr>
        <p:blipFill>
          <a:blip r:embed="rId2"/>
          <a:srcRect r="7499"/>
          <a:stretch>
            <a:fillRect/>
          </a:stretch>
        </p:blipFill>
        <p:spPr bwMode="auto">
          <a:xfrm>
            <a:off x="285720" y="1571612"/>
            <a:ext cx="2643206" cy="4848225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magine 2" descr="mondragone-shi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29124" y="3571876"/>
            <a:ext cx="4286248" cy="2764629"/>
          </a:xfrm>
          <a:prstGeom prst="rect">
            <a:avLst/>
          </a:prstGeom>
        </p:spPr>
      </p:pic>
      <p:pic>
        <p:nvPicPr>
          <p:cNvPr id="4" name="Immagine 3" descr="430-22A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617521" y="428604"/>
            <a:ext cx="2105903" cy="3000396"/>
          </a:xfrm>
          <a:prstGeom prst="rect">
            <a:avLst/>
          </a:prstGeom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37021" y="428605"/>
            <a:ext cx="4189174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428992" y="214290"/>
            <a:ext cx="5393568" cy="64017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Subito </a:t>
            </a:r>
            <a:r>
              <a:rPr lang="it-IT" dirty="0"/>
              <a:t>dopo ordinò ai discepoli di salire sulla barca e di precederlo sull'altra sponda, mentre egli avrebbe congedato la folla. Congedata la folla, salì sul monte, solo, a pregare. Venuta la sera, egli se ne stava ancora solo lassù.</a:t>
            </a:r>
          </a:p>
          <a:p>
            <a:r>
              <a:rPr lang="it-IT" dirty="0"/>
              <a:t>La barca intanto distava </a:t>
            </a:r>
            <a:r>
              <a:rPr lang="it-IT" dirty="0" smtClean="0"/>
              <a:t>già </a:t>
            </a:r>
            <a:r>
              <a:rPr lang="it-IT" dirty="0"/>
              <a:t>qualche miglio da terra ed era agitata dalle onde, a causa del vento contrario. Verso la fine della notte egli venne verso di loro camminando sul mare. I discepoli, a vederlo camminare sul mare, furono turbati e dissero: «E' un fantasma» e si misero a gridare dalla paura. Ma subito Gesù parlò loro: «Coraggio, sono io, non abbiate paura». Pietro gli disse: </a:t>
            </a:r>
            <a:r>
              <a:rPr lang="it-IT" i="1" dirty="0"/>
              <a:t>«Signore, se sei tu, comanda che io venga da te sulle acque». </a:t>
            </a:r>
            <a:r>
              <a:rPr lang="it-IT" dirty="0"/>
              <a:t>Ed egli disse: </a:t>
            </a:r>
            <a:r>
              <a:rPr lang="it-IT" b="1" i="1" dirty="0"/>
              <a:t>«Vieni!». </a:t>
            </a:r>
            <a:r>
              <a:rPr lang="it-IT" dirty="0"/>
              <a:t>Pietro, scendendo dalla barca, si mise a camminare sulle acque e </a:t>
            </a:r>
            <a:r>
              <a:rPr lang="it-IT" b="1" i="1" dirty="0"/>
              <a:t>andò verso Gesù</a:t>
            </a:r>
            <a:r>
              <a:rPr lang="it-IT" dirty="0"/>
              <a:t>. Ma per la violenza del vento, s'impaurì e, cominciando ad affondare, gridò: </a:t>
            </a:r>
            <a:r>
              <a:rPr lang="it-IT" b="1" dirty="0"/>
              <a:t>«Signore, salvami!». </a:t>
            </a:r>
            <a:r>
              <a:rPr lang="it-IT" dirty="0"/>
              <a:t>E subito Gesù stese la mano, lo afferrò e gli disse: «Uomo di poca fede, perché hai dubitato?». Appena saliti sulla barca, il vento cessò. Quelli che erano sulla barca gli si prostrarono davanti, esclamando: </a:t>
            </a:r>
            <a:r>
              <a:rPr lang="it-IT" b="1" dirty="0"/>
              <a:t>«Tu sei veramente il Figlio di Dio</a:t>
            </a:r>
            <a:r>
              <a:rPr lang="it-IT" b="1" dirty="0" smtClean="0"/>
              <a:t>!»</a:t>
            </a:r>
            <a:r>
              <a:rPr lang="it-IT" dirty="0" smtClean="0"/>
              <a:t>.</a:t>
            </a:r>
            <a:r>
              <a:rPr lang="it-IT" sz="1400" dirty="0" smtClean="0"/>
              <a:t>  Matteo 14, 22-32</a:t>
            </a:r>
            <a:endParaRPr lang="it-IT" dirty="0"/>
          </a:p>
        </p:txBody>
      </p:sp>
      <p:pic>
        <p:nvPicPr>
          <p:cNvPr id="16386" name="Picture 2" descr="foto"/>
          <p:cNvPicPr>
            <a:picLocks noChangeAspect="1" noChangeArrowheads="1"/>
          </p:cNvPicPr>
          <p:nvPr/>
        </p:nvPicPr>
        <p:blipFill>
          <a:blip r:embed="rId2"/>
          <a:srcRect l="13953" r="11045"/>
          <a:stretch>
            <a:fillRect/>
          </a:stretch>
        </p:blipFill>
        <p:spPr bwMode="auto">
          <a:xfrm>
            <a:off x="214282" y="571480"/>
            <a:ext cx="3071834" cy="591502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427</TotalTime>
  <Words>878</Words>
  <Application>Microsoft Office PowerPoint</Application>
  <PresentationFormat>Presentazione su schermo (4:3)</PresentationFormat>
  <Paragraphs>24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12</vt:i4>
      </vt:variant>
    </vt:vector>
  </HeadingPairs>
  <TitlesOfParts>
    <vt:vector size="13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cantini</dc:creator>
  <cp:lastModifiedBy>cantini</cp:lastModifiedBy>
  <cp:revision>49</cp:revision>
  <dcterms:created xsi:type="dcterms:W3CDTF">2009-06-23T08:36:47Z</dcterms:created>
  <dcterms:modified xsi:type="dcterms:W3CDTF">2009-06-24T07:26:52Z</dcterms:modified>
</cp:coreProperties>
</file>